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442" r:id="rId3"/>
    <p:sldId id="353" r:id="rId4"/>
    <p:sldId id="433" r:id="rId5"/>
    <p:sldId id="444" r:id="rId6"/>
    <p:sldId id="445" r:id="rId7"/>
    <p:sldId id="446" r:id="rId8"/>
    <p:sldId id="447" r:id="rId9"/>
    <p:sldId id="452" r:id="rId10"/>
    <p:sldId id="455" r:id="rId11"/>
    <p:sldId id="453" r:id="rId12"/>
    <p:sldId id="45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E201AF5-F387-45CF-A067-A6080F02F59E}">
          <p14:sldIdLst>
            <p14:sldId id="354"/>
            <p14:sldId id="442"/>
            <p14:sldId id="353"/>
            <p14:sldId id="433"/>
            <p14:sldId id="434"/>
            <p14:sldId id="443"/>
            <p14:sldId id="336"/>
            <p14:sldId id="358"/>
            <p14:sldId id="362"/>
            <p14:sldId id="364"/>
            <p14:sldId id="360"/>
            <p14:sldId id="361"/>
            <p14:sldId id="436"/>
            <p14:sldId id="438"/>
            <p14:sldId id="437"/>
            <p14:sldId id="439"/>
            <p14:sldId id="440"/>
            <p14:sldId id="441"/>
            <p14:sldId id="36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CCFF"/>
    <a:srgbClr val="E6E6E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5147" autoAdjust="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62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12/13/2021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043000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12/13/2021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3093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12/13/2021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advClick="0" advTm="1000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924158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24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Муниципальное автономное дошкольное учреждение города Нижневартовска детский сад №90 «Айболит»</a:t>
            </a:r>
            <a:endParaRPr lang="ru-RU" sz="24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5500702"/>
            <a:ext cx="45536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6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Учитель-логопед:</a:t>
            </a:r>
          </a:p>
          <a:p>
            <a:pPr lvl="0" algn="r"/>
            <a:r>
              <a:rPr lang="ru-RU" sz="16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Бунина Ольга Владимировна</a:t>
            </a:r>
            <a:endParaRPr lang="ru-RU" sz="1600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48880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Century Gothic" pitchFamily="34" charset="0"/>
              </a:rPr>
              <a:t>«Развитие физиологически правильного речевого дыхания как </a:t>
            </a:r>
            <a:r>
              <a:rPr lang="ru-RU" sz="2400" dirty="0" err="1" smtClean="0">
                <a:latin typeface="Century Gothic" pitchFamily="34" charset="0"/>
              </a:rPr>
              <a:t>здоровьесберегающего</a:t>
            </a:r>
            <a:r>
              <a:rPr lang="ru-RU" sz="2400" dirty="0" smtClean="0">
                <a:latin typeface="Century Gothic" pitchFamily="34" charset="0"/>
              </a:rPr>
              <a:t> компонента в коррекционной работе учителя-логопеда»</a:t>
            </a:r>
          </a:p>
          <a:p>
            <a:pPr algn="ctr"/>
            <a:endParaRPr lang="ru-RU" sz="2400" dirty="0" smtClean="0">
              <a:latin typeface="Century Gothic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034" y="4357694"/>
            <a:ext cx="1640963" cy="17333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114367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403648" y="188640"/>
            <a:ext cx="6912768" cy="1152128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272808" cy="504056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2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/>
            </a:r>
            <a:br>
              <a:rPr lang="ru-RU" sz="32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</a:br>
            <a:r>
              <a:rPr lang="ru-RU" sz="32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ЭФФЕКТИВНОСТЬ ПРИМЕНЕНИЯ ТЕХНОЛОГИИ</a:t>
            </a:r>
            <a:endParaRPr lang="ru-RU" sz="32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1628800"/>
            <a:ext cx="8568952" cy="4672695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1772817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/>
                </a:solidFill>
              </a:rPr>
              <a:t>Создание предпосылок для становления физиологически правильного</a:t>
            </a:r>
            <a:r>
              <a:rPr lang="ru-RU" sz="2800" b="1" dirty="0" smtClean="0">
                <a:solidFill>
                  <a:schemeClr val="tx2"/>
                </a:solidFill>
              </a:rPr>
              <a:t> диафрагмального </a:t>
            </a:r>
            <a:r>
              <a:rPr lang="ru-RU" sz="2800" dirty="0" smtClean="0">
                <a:solidFill>
                  <a:schemeClr val="tx2"/>
                </a:solidFill>
              </a:rPr>
              <a:t>дыхания;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/>
                </a:solidFill>
              </a:rPr>
              <a:t>Укрепление здоровья ребенка за счет </a:t>
            </a:r>
            <a:r>
              <a:rPr lang="ru-RU" sz="2800" dirty="0" err="1" smtClean="0">
                <a:solidFill>
                  <a:schemeClr val="tx2"/>
                </a:solidFill>
              </a:rPr>
              <a:t>сформированности</a:t>
            </a:r>
            <a:r>
              <a:rPr lang="ru-RU" sz="2800" dirty="0" smtClean="0">
                <a:solidFill>
                  <a:schemeClr val="tx2"/>
                </a:solidFill>
              </a:rPr>
              <a:t> правильного </a:t>
            </a:r>
            <a:r>
              <a:rPr lang="ru-RU" sz="2800" b="1" dirty="0" smtClean="0">
                <a:solidFill>
                  <a:schemeClr val="tx2"/>
                </a:solidFill>
              </a:rPr>
              <a:t>речевого</a:t>
            </a:r>
            <a:r>
              <a:rPr lang="ru-RU" sz="2800" dirty="0" smtClean="0">
                <a:solidFill>
                  <a:schemeClr val="tx2"/>
                </a:solidFill>
              </a:rPr>
              <a:t> дыхания;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/>
                </a:solidFill>
              </a:rPr>
              <a:t>Создание условий для поддержания громкости, четкости, правильности  и выразительности речи;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Профилактика, предупреждение и коррекция речевых нарушений.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82355139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539552" y="1844824"/>
            <a:ext cx="8064896" cy="4392488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064896" cy="3240360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80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СПАСИБО ЗА ВНИМАНИЕ!</a:t>
            </a:r>
            <a:endParaRPr lang="ru-RU" sz="80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355139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259632" y="404664"/>
            <a:ext cx="6696744" cy="648072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43608" y="1412776"/>
            <a:ext cx="7240606" cy="5256584"/>
          </a:xfrm>
          <a:prstGeom prst="roundRect">
            <a:avLst/>
          </a:prstGeom>
          <a:solidFill>
            <a:srgbClr val="C6C4C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56784" cy="57606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2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ДЫХАНИЕ – ОСНОВА ЖИЗНИ</a:t>
            </a:r>
            <a:endParaRPr lang="ru-RU" sz="32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n-ea"/>
              <a:cs typeface="Times New Roman" pitchFamily="18" charset="0"/>
            </a:endParaRPr>
          </a:p>
        </p:txBody>
      </p:sp>
      <p:pic>
        <p:nvPicPr>
          <p:cNvPr id="11" name="Picture 3" descr="C:\Users\1\Desktop\картинк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6552728" cy="47539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0448147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763688" y="476672"/>
            <a:ext cx="5472608" cy="648072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988840"/>
            <a:ext cx="4032448" cy="3600400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2071678"/>
            <a:ext cx="38542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Речевое дыхание </a:t>
            </a:r>
            <a:r>
              <a:rPr lang="ru-RU" sz="2400" dirty="0" smtClean="0">
                <a:solidFill>
                  <a:srgbClr val="002060"/>
                </a:solidFill>
              </a:rPr>
              <a:t>–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это управляемый процесс. Количество выдыхаемого воздуха и сила выдоха зависят от цели и условия общения.  Речевое дыхание – основа звучащей речи, источник образования звуков, голоса.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63688" y="260649"/>
            <a:ext cx="5400600" cy="792088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2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РЕЧЕВОЕ ДЫХАНИЕ</a:t>
            </a:r>
            <a:endParaRPr lang="ru-RU" sz="32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n-ea"/>
              <a:cs typeface="Times New Roman" pitchFamily="18" charset="0"/>
            </a:endParaRPr>
          </a:p>
        </p:txBody>
      </p:sp>
      <p:pic>
        <p:nvPicPr>
          <p:cNvPr id="8" name="Picture 2" descr="Речевое дыхание – Родители и дети. Региональный ресурсный центр  психологопедагогической, методической и консультативной помощи  «ПазлСложился». Липецк - 8 (800) 550-03-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276872"/>
            <a:ext cx="4378513" cy="28928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2355139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23528" y="1340768"/>
            <a:ext cx="8640960" cy="5400600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3688" y="476672"/>
            <a:ext cx="5472608" cy="648072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63688" y="260649"/>
            <a:ext cx="5400600" cy="792088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2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РЕЧЕВЫЕ НАРУШЕНИЯ</a:t>
            </a:r>
            <a:endParaRPr lang="ru-RU" sz="32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1567360"/>
          <a:ext cx="7776864" cy="4915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5494"/>
                <a:gridCol w="3611370"/>
              </a:tblGrid>
              <a:tr h="55383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Нарушение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Следствия    нарушения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3833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Очень слабый вдох и выдох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Тихая, едва слышимая речь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Неравномерное и неэкономное распределение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A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«Проглатывание» конца слова или</a:t>
                      </a:r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</a:rPr>
                        <a:t> фразы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AF0F4"/>
                    </a:solidFill>
                  </a:tcPr>
                </a:tc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Неумелое распределение дыхания по словам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Ребенок вдыхает в середине слова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Торопливое произнесение фраз, без перерыва и на вдохе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A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Речь «взахлёб»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AF0F4"/>
                    </a:solidFill>
                  </a:tcPr>
                </a:tc>
              </a:tr>
              <a:tr h="553833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Неравномерный толчкообразный</a:t>
                      </a:r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</a:rPr>
                        <a:t> выдох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Речь звучит то громко, то тихо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8680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Слабый выдох  или не</a:t>
                      </a:r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правильно направленная выдыхаемая</a:t>
                      </a:r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</a:rPr>
                        <a:t> воздушная струя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A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Искажение</a:t>
                      </a:r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</a:rPr>
                        <a:t> звуков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AF0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2355139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979712" y="476672"/>
            <a:ext cx="5472608" cy="648072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979712" y="260649"/>
            <a:ext cx="5472608" cy="792088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2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СПОСОБЫ ДЫХАНИЯ</a:t>
            </a:r>
            <a:endParaRPr lang="ru-RU" sz="32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07704" y="1844824"/>
            <a:ext cx="5472608" cy="1087393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верхнее дыхание (ключичное)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5656" y="3356992"/>
            <a:ext cx="6264696" cy="1145060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среднее дыхание (грудное и реберное; 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или межреберное)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4941168"/>
            <a:ext cx="7272808" cy="1210962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нижнее дыхание (брюшное или глубокое, или диафрагмальное)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355139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827584" y="476672"/>
            <a:ext cx="7848872" cy="648072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640960" cy="792088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2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ДИАФРАГМАЛЬНЫЙ ТИП ДЫХАНИЯ</a:t>
            </a:r>
            <a:endParaRPr lang="ru-RU" sz="32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5616" y="1556792"/>
            <a:ext cx="7036549" cy="4968246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" name="Picture 2" descr="C:\Users\1\Desktop\диафраг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586729" cy="41893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2355139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Куб 24"/>
          <p:cNvSpPr/>
          <p:nvPr/>
        </p:nvSpPr>
        <p:spPr>
          <a:xfrm>
            <a:off x="755576" y="5157192"/>
            <a:ext cx="936104" cy="856112"/>
          </a:xfrm>
          <a:prstGeom prst="cub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уб 17"/>
          <p:cNvSpPr/>
          <p:nvPr/>
        </p:nvSpPr>
        <p:spPr>
          <a:xfrm>
            <a:off x="475757" y="3418367"/>
            <a:ext cx="936104" cy="856112"/>
          </a:xfrm>
          <a:prstGeom prst="cub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251520" y="1772816"/>
            <a:ext cx="936104" cy="856112"/>
          </a:xfrm>
          <a:prstGeom prst="cub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476672"/>
            <a:ext cx="7848872" cy="648072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640960" cy="792088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2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ВОЗДУШНАЯ СТРУЯ ВОЗДУХА</a:t>
            </a:r>
            <a:endParaRPr lang="ru-RU" sz="32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3648" y="1628800"/>
            <a:ext cx="7344816" cy="1224136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000" dirty="0" smtClean="0">
                <a:solidFill>
                  <a:schemeClr val="tx2"/>
                </a:solidFill>
              </a:rPr>
              <a:t>Воздушная струя направлена прямо по центру языка. 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Это характерно для произнесения большинства звуков: губных, заднеязычных, переднеязычных, свистящих.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35696" y="3284984"/>
            <a:ext cx="6912768" cy="1224136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000" dirty="0" smtClean="0">
                <a:solidFill>
                  <a:schemeClr val="tx2"/>
                </a:solidFill>
              </a:rPr>
              <a:t>Воздушная струя направлена по центру языка вверх. 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Это характерно для произнесения шипящих звуков и </a:t>
            </a:r>
            <a:r>
              <a:rPr lang="ru-RU" sz="2000" dirty="0" err="1" smtClean="0">
                <a:solidFill>
                  <a:schemeClr val="tx2"/>
                </a:solidFill>
              </a:rPr>
              <a:t>вибрантов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39752" y="5085184"/>
            <a:ext cx="6408712" cy="1224136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000" dirty="0" smtClean="0">
                <a:solidFill>
                  <a:schemeClr val="tx2"/>
                </a:solidFill>
              </a:rPr>
              <a:t>Воздушная струя направлена по боковым краям языка. 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Это характерно для произнесения смычно-проходных звуков.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gray">
          <a:xfrm>
            <a:off x="323528" y="1916832"/>
            <a:ext cx="50405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en-US" sz="4400" i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gray">
          <a:xfrm>
            <a:off x="611560" y="3573016"/>
            <a:ext cx="57606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en-US" sz="4400" i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gray">
          <a:xfrm>
            <a:off x="827584" y="5301208"/>
            <a:ext cx="7200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en-US" sz="4400" i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355139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403648" y="188640"/>
            <a:ext cx="6912768" cy="1152128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272808" cy="504056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2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Times New Roman" pitchFamily="18" charset="0"/>
              </a:rPr>
              <a:t>ПАРАМЕТРЫ ПРАВИЛЬНОГО РЕЧЕВОГО ДЫХАНИЯ</a:t>
            </a:r>
            <a:endParaRPr lang="ru-RU" sz="32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1628800"/>
            <a:ext cx="8568952" cy="4672695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1772817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ru-RU" sz="28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3" y="1844824"/>
            <a:ext cx="691276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600" dirty="0" smtClean="0">
                <a:solidFill>
                  <a:srgbClr val="002060"/>
                </a:solidFill>
              </a:rPr>
              <a:t>Выдоху предшествует сильный вдох через нос;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 Выдох происходит плавно, а не толчками;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 Во время выдоха губы складываются трубочкой;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 Во время выдоха воздух выходит через рот;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 Выдыхать следует пока не закончиться воздух;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 Во время пения или разговора нельзя добирать воздух.</a:t>
            </a:r>
            <a:endParaRPr lang="ru-RU" sz="2600" dirty="0">
              <a:solidFill>
                <a:srgbClr val="002060"/>
              </a:solidFill>
            </a:endParaRPr>
          </a:p>
        </p:txBody>
      </p:sp>
      <p:pic>
        <p:nvPicPr>
          <p:cNvPr id="9" name="Picture 2" descr="Консультация для родителей на тему : &amp;quot;Игры, развивающие речевое дыхание&amp;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1872208" cy="18214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2355139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55576" y="404664"/>
            <a:ext cx="7704856" cy="648072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200800" cy="432048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2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Times New Roman" pitchFamily="18" charset="0"/>
              </a:rPr>
              <a:t>КОМПЛЕКСЫ РЕЧЕВОГО ДЫХАНИЯ</a:t>
            </a:r>
            <a:endParaRPr lang="ru-RU" sz="32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1772817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ru-RU" sz="2800" dirty="0" smtClean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31640" y="1556952"/>
            <a:ext cx="7112143" cy="1087393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направлен на формирование фиксированных (плавных) выдохов через нос или рот и их чередований. Фиксированный выдох необходим для произнесения фрикативных (щелевых) согласных звуков – </a:t>
            </a:r>
            <a:r>
              <a:rPr lang="ru-RU" sz="1600" dirty="0" err="1" smtClean="0">
                <a:solidFill>
                  <a:srgbClr val="002060"/>
                </a:solidFill>
              </a:rPr>
              <a:t>ф</a:t>
            </a:r>
            <a:r>
              <a:rPr lang="ru-RU" sz="1600" dirty="0" smtClean="0">
                <a:solidFill>
                  <a:srgbClr val="002060"/>
                </a:solidFill>
              </a:rPr>
              <a:t>, в, с, </a:t>
            </a:r>
            <a:r>
              <a:rPr lang="ru-RU" sz="1600" dirty="0" err="1" smtClean="0">
                <a:solidFill>
                  <a:srgbClr val="002060"/>
                </a:solidFill>
              </a:rPr>
              <a:t>з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ш</a:t>
            </a:r>
            <a:r>
              <a:rPr lang="ru-RU" sz="1600" dirty="0" smtClean="0">
                <a:solidFill>
                  <a:srgbClr val="002060"/>
                </a:solidFill>
              </a:rPr>
              <a:t>, ж, </a:t>
            </a:r>
            <a:r>
              <a:rPr lang="ru-RU" sz="1600" dirty="0" err="1" smtClean="0">
                <a:solidFill>
                  <a:srgbClr val="002060"/>
                </a:solidFill>
              </a:rPr>
              <a:t>щ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х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31641" y="3097427"/>
            <a:ext cx="7112144" cy="1145060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предназначен для овладения форсированным (толчкообразным) выдохом через нос или рот и чередованием одного и другого. Форсированный выдох необходим для произнесения взрывных (смычных) согласных звуков – </a:t>
            </a:r>
            <a:r>
              <a:rPr lang="ru-RU" sz="1600" dirty="0" err="1" smtClean="0">
                <a:solidFill>
                  <a:srgbClr val="002060"/>
                </a:solidFill>
              </a:rPr>
              <a:t>п</a:t>
            </a:r>
            <a:r>
              <a:rPr lang="ru-RU" sz="1600" dirty="0" smtClean="0">
                <a:solidFill>
                  <a:srgbClr val="002060"/>
                </a:solidFill>
              </a:rPr>
              <a:t>, б, т, </a:t>
            </a:r>
            <a:r>
              <a:rPr lang="ru-RU" sz="1600" dirty="0" err="1" smtClean="0">
                <a:solidFill>
                  <a:srgbClr val="002060"/>
                </a:solidFill>
              </a:rPr>
              <a:t>д</a:t>
            </a:r>
            <a:r>
              <a:rPr lang="ru-RU" sz="1600" dirty="0" smtClean="0">
                <a:solidFill>
                  <a:srgbClr val="002060"/>
                </a:solidFill>
              </a:rPr>
              <a:t>, к, г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1641" y="4646141"/>
            <a:ext cx="7145096" cy="1210962"/>
          </a:xfrm>
          <a:prstGeom prst="roundRect">
            <a:avLst/>
          </a:prstGeom>
          <a:solidFill>
            <a:srgbClr val="FAF0F4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должен помочь научиться сочетать фиксированный и форсированный выдохи. Это необходимо для произнесения аффрикат </a:t>
            </a:r>
            <a:r>
              <a:rPr lang="ru-RU" sz="1600" dirty="0" err="1" smtClean="0">
                <a:solidFill>
                  <a:srgbClr val="002060"/>
                </a:solidFill>
              </a:rPr>
              <a:t>ц</a:t>
            </a:r>
            <a:r>
              <a:rPr lang="ru-RU" sz="1600" dirty="0" smtClean="0">
                <a:solidFill>
                  <a:srgbClr val="002060"/>
                </a:solidFill>
              </a:rPr>
              <a:t>, ч и групп согласных звуков разного способа образования ( тс, </a:t>
            </a:r>
            <a:r>
              <a:rPr lang="ru-RU" sz="1600" dirty="0" err="1" smtClean="0">
                <a:solidFill>
                  <a:srgbClr val="002060"/>
                </a:solidFill>
              </a:rPr>
              <a:t>пл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вр</a:t>
            </a:r>
            <a:r>
              <a:rPr lang="ru-RU" sz="1600" dirty="0" smtClean="0">
                <a:solidFill>
                  <a:srgbClr val="002060"/>
                </a:solidFill>
              </a:rPr>
              <a:t> и т. д.)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5" name="Oval 35"/>
          <p:cNvSpPr>
            <a:spLocks noChangeArrowheads="1"/>
          </p:cNvSpPr>
          <p:nvPr/>
        </p:nvSpPr>
        <p:spPr bwMode="gray">
          <a:xfrm>
            <a:off x="755576" y="1412776"/>
            <a:ext cx="704348" cy="71589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7" name="Oval 35"/>
          <p:cNvSpPr>
            <a:spLocks noChangeArrowheads="1"/>
          </p:cNvSpPr>
          <p:nvPr/>
        </p:nvSpPr>
        <p:spPr bwMode="gray">
          <a:xfrm>
            <a:off x="755576" y="2852936"/>
            <a:ext cx="704348" cy="71589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gray">
          <a:xfrm>
            <a:off x="827584" y="4437112"/>
            <a:ext cx="704348" cy="71589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gray">
          <a:xfrm>
            <a:off x="899592" y="1412776"/>
            <a:ext cx="43204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en-US" sz="4400" i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gray">
          <a:xfrm>
            <a:off x="899592" y="2852936"/>
            <a:ext cx="43204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en-US" sz="4400" i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gray">
          <a:xfrm>
            <a:off x="971600" y="4437112"/>
            <a:ext cx="43204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en-US" sz="4400" i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355139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458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DesignTemplate</vt:lpstr>
      <vt:lpstr>Муниципальное автономное дошкольное учреждение города Нижневартовска детский сад №90 «Айболит»</vt:lpstr>
      <vt:lpstr>ДЫХАНИЕ – ОСНОВА ЖИЗНИ</vt:lpstr>
      <vt:lpstr>РЕЧЕВОЕ ДЫХАНИЕ</vt:lpstr>
      <vt:lpstr>РЕЧЕВЫЕ НАРУШЕНИЯ</vt:lpstr>
      <vt:lpstr>СПОСОБЫ ДЫХАНИЯ</vt:lpstr>
      <vt:lpstr>ДИАФРАГМАЛЬНЫЙ ТИП ДЫХАНИЯ</vt:lpstr>
      <vt:lpstr>ВОЗДУШНАЯ СТРУЯ ВОЗДУХА</vt:lpstr>
      <vt:lpstr>ПАРАМЕТРЫ ПРАВИЛЬНОГО РЕЧЕВОГО ДЫХАНИЯ</vt:lpstr>
      <vt:lpstr>КОМПЛЕКСЫ РЕЧЕВОГО ДЫХАНИЯ</vt:lpstr>
      <vt:lpstr> ЭФФЕКТИВНОСТЬ ПРИМЕНЕНИЯ ТЕХНОЛОГИИ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2012-12-01T17:13:21Z</dcterms:created>
  <dcterms:modified xsi:type="dcterms:W3CDTF">2021-12-13T16:26:18Z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